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4" r:id="rId4"/>
    <p:sldId id="257" r:id="rId5"/>
    <p:sldId id="258" r:id="rId6"/>
    <p:sldId id="268" r:id="rId7"/>
    <p:sldId id="265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1"/>
    <p:restoredTop sz="94681"/>
  </p:normalViewPr>
  <p:slideViewPr>
    <p:cSldViewPr snapToGrid="0">
      <p:cViewPr varScale="1">
        <p:scale>
          <a:sx n="116" d="100"/>
          <a:sy n="11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6DB1-DF8C-F9F4-1877-D5FBE59E8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53FF7-787A-F8D3-A60A-81CDFA1D0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60575-3CB9-1517-A8B2-F00A4308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AFE27-A4F3-ECB6-EEED-E191712D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A0809-34E2-56BE-56EC-07C6ED8F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1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FAB6-D7E1-B611-7045-31EF1970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6DCEE-A711-90B8-F8DE-D9ACA41F0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DFE3-6F5C-A64B-A0BA-213616F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E94AF-D976-7603-F628-EBB3CAB8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D443F-48A3-2707-2191-15533433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3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AE679-6319-7507-95E3-4CC5ED278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595B3-401C-8C73-FE5A-FD3AF3123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31B-50AF-42CE-3DC4-BABD9750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C1CAB-3CD5-F45A-22BA-8DF9DDF8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E0C45-C5A7-42C8-7221-05334B76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7123-50B3-9881-0912-ABBD3B5B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26CD-1D86-640A-D395-1304D934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23D29-4B9B-C1EE-B85F-FCF723F4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01868-42A5-48D3-656A-AF7ACB82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C9C36-9634-B01E-961B-E21B74A7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AEEC-68BC-508E-240F-0EE0441D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D83E0-AE89-269B-AB87-CB9F25781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4EC5-4674-4D83-CCEF-0D256201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7713-4410-718C-B9EC-028BB939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C2E2C-D99F-FF26-FFE3-83398F21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C3D2-D138-38BC-B2E8-CF4E195A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E4A3-8621-CDA1-5A6F-4D00AC2FD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AA267-78C8-6D79-5846-2E074A818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6DD13-74B4-E1F8-2F27-D65E8F1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587F1-70C4-30CD-5009-1A59BB3E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78ECB-D673-A384-6710-409141B5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8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20D3-FFDF-ED7D-7AA3-4F3A79D3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B040E-437A-A21A-D23A-48DC5CE5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8D91C-0B45-A4DF-E566-D2F3EB0E8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03A54-7AD0-ECB2-4B4F-05D50ECA5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F4060-1F19-6FD0-00EE-178E57CFC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CF78B-51F1-81B9-11A3-FD9863BD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42210-34CE-B6FA-2E05-BD491F2C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E8947-3CC6-E084-BBC8-C76A388C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5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9F62-94B3-7A8D-1799-BF20E1C9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3210B-EE36-EA5D-CB69-D3B52B12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54C5F-D350-5E0F-DEC7-44B44363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9E672-173E-E5E8-7949-A382B1DF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2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20066-CCC2-9B32-3EE3-61E3D05B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AB77B-3FDA-CD54-669F-67767AF9E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1AC9F-84D1-B9A8-D6F5-EFE36C04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BD12-12B2-120E-9466-2C402A54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AD32-5442-6F56-28DF-8F5A04A17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670FB-5140-0FFD-FC93-415D5A3BC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E14E8-0270-EB0B-1814-85873B46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37108-F148-B90D-CDFD-284E3139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46EF1-899E-103B-E913-C6669A5C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9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CF85-FA88-A658-53C6-CBD45DB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574EC-5B1B-193F-A305-FCD0D89F6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77903-30F7-7D57-9E1D-76FFE1FB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45665-DE86-04B4-590B-4EC65483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A5176-55F1-02E7-5753-FA9ABE33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7A7F3-E639-F2D4-DC0C-ECC6715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3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36436-0B82-99F2-9A6B-9A35782C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E9B7-B6C0-72E3-D82E-F6621BA1D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F450-28C2-EEE4-EF93-814AC3127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CFD47-6AE2-3546-AEC8-C0DC35B01FC3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A5C48-AA24-62A1-D464-DEE5D9F54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F461D-F89E-DC86-2C3B-881C65EFA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74C00-A50C-9943-86B8-24A4FE20B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5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nestreet.com/static/pdfs/trading-interview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eattleu.instructure.com/courses/1615024/assignments/syllabu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eather.sofarocea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01B5-5BFD-58C7-7960-FA863C85D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MATH 2310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44C8F-D597-85DF-AF0C-DE9A07856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Lecture 1</a:t>
            </a: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3/25/2024</a:t>
            </a:r>
          </a:p>
        </p:txBody>
      </p:sp>
    </p:spTree>
    <p:extLst>
      <p:ext uri="{BB962C8B-B14F-4D97-AF65-F5344CB8AC3E}">
        <p14:creationId xmlns:p14="http://schemas.microsoft.com/office/powerpoint/2010/main" val="153255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10205692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Useful application #2: Finance</a:t>
            </a:r>
          </a:p>
        </p:txBody>
      </p:sp>
      <p:pic>
        <p:nvPicPr>
          <p:cNvPr id="5122" name="Picture 2" descr="Stonks: Why we're all saying it now.">
            <a:extLst>
              <a:ext uri="{FF2B5EF4-FFF2-40B4-BE49-F238E27FC236}">
                <a16:creationId xmlns:a16="http://schemas.microsoft.com/office/drawing/2014/main" id="{2383AE77-53C4-3B49-DC34-8C86BA5E1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10" y="2355249"/>
            <a:ext cx="5015853" cy="33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29EF4-5BFA-DE72-9836-F9F966AC16DA}"/>
              </a:ext>
            </a:extLst>
          </p:cNvPr>
          <p:cNvSpPr txBox="1"/>
          <p:nvPr/>
        </p:nvSpPr>
        <p:spPr>
          <a:xfrm>
            <a:off x="7325176" y="1976109"/>
            <a:ext cx="553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Jane Street interview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58D04D6-A2FA-0B22-BFF0-22F94464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74" y="2355249"/>
            <a:ext cx="3937867" cy="43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10205692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Useful application #3: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BE2D-F051-D7C5-5229-C75B6018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9" y="2055991"/>
            <a:ext cx="6044514" cy="2132950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Stop your API from falling over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Autoscaling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Rate limiting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Caching</a:t>
            </a:r>
          </a:p>
          <a:p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D072D55-FA29-0D67-04B0-664FD98ACCDD}"/>
              </a:ext>
            </a:extLst>
          </p:cNvPr>
          <p:cNvSpPr txBox="1">
            <a:spLocks/>
          </p:cNvSpPr>
          <p:nvPr/>
        </p:nvSpPr>
        <p:spPr>
          <a:xfrm>
            <a:off x="868556" y="4485505"/>
            <a:ext cx="10515600" cy="8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Requires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</a:rPr>
              <a:t>statistics 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about usage and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</a:rPr>
              <a:t>probabilistic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performance targets, e.g., you want 99% of response times  &lt; 100 </a:t>
            </a:r>
            <a:r>
              <a:rPr lang="en-US" dirty="0" err="1">
                <a:latin typeface="Fira Sans" panose="020B0503050000020004" pitchFamily="34" charset="0"/>
                <a:ea typeface="Fira Sans" panose="020B0503050000020004" pitchFamily="34" charset="0"/>
              </a:rPr>
              <a:t>ms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170" name="Picture 2" descr="BeReal - Wikipedia">
            <a:extLst>
              <a:ext uri="{FF2B5EF4-FFF2-40B4-BE49-F238E27FC236}">
                <a16:creationId xmlns:a16="http://schemas.microsoft.com/office/drawing/2014/main" id="{C45C0630-2F31-6F08-579D-BF952E4A3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594" y="1823475"/>
            <a:ext cx="2416674" cy="23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10205692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BE2D-F051-D7C5-5229-C75B6018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677" y="2055991"/>
            <a:ext cx="60445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It's on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4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8626136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64B-0E42-36F8-4D9A-0FBEA4D0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8417010" cy="369055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Introductions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Course Overview and Applications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Syllabus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Introductory Material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46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01B5-5BFD-58C7-7960-FA863C85D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8153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6019-8FF2-0B17-D3F8-46C824CB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Environmental engineer by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B372-05F6-F0C9-351A-4EF6AF283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462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Undergrad in Civil Engineering at UCLA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Studied low CO</a:t>
            </a:r>
            <a:r>
              <a:rPr lang="en-US" baseline="-25000" dirty="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emission cement composites</a:t>
            </a:r>
          </a:p>
          <a:p>
            <a:pPr marL="457200" lvl="1" indent="0">
              <a:buNone/>
            </a:pP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MS/PhD in Environmental Fluid Mechanics at Stanford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Studied how waves and turbulence move mud around in San Francisco Bay</a:t>
            </a:r>
            <a:b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A3855-CB85-90B2-4BDD-9AEDFC25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25" y="1825624"/>
            <a:ext cx="3492190" cy="46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8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Data scientist &amp; software engineer more recently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64B-0E42-36F8-4D9A-0FBEA4D0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Fira Sans" panose="020B0503050000020004" pitchFamily="34" charset="0"/>
                <a:ea typeface="Fira Sans" panose="020B0503050000020004" pitchFamily="34" charset="0"/>
              </a:rPr>
              <a:t>Sofar</a:t>
            </a:r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 Ocean</a:t>
            </a:r>
          </a:p>
          <a:p>
            <a:pPr lvl="1">
              <a:spcBef>
                <a:spcPts val="1100"/>
              </a:spcBef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Optimal path planning software for commercial cargo ships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Data-driven naval engineering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Embedded signal processing algorithms for 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wave measurement buoys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BED9A-7EBE-8D70-6E55-700B6E33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37" y="1116947"/>
            <a:ext cx="4161247" cy="26319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D28EF4-1DBC-960C-06CE-F868BEE55296}"/>
              </a:ext>
            </a:extLst>
          </p:cNvPr>
          <p:cNvGrpSpPr/>
          <p:nvPr/>
        </p:nvGrpSpPr>
        <p:grpSpPr>
          <a:xfrm>
            <a:off x="6661988" y="4095999"/>
            <a:ext cx="5474466" cy="2157243"/>
            <a:chOff x="6661988" y="4321816"/>
            <a:chExt cx="5474466" cy="2157243"/>
          </a:xfrm>
        </p:grpSpPr>
        <p:pic>
          <p:nvPicPr>
            <p:cNvPr id="5" name="Picture 4" descr="A ship with text overlay&#10;&#10;Description automatically generated">
              <a:extLst>
                <a:ext uri="{FF2B5EF4-FFF2-40B4-BE49-F238E27FC236}">
                  <a16:creationId xmlns:a16="http://schemas.microsoft.com/office/drawing/2014/main" id="{D7442C5D-1E89-58F3-8588-F4654E8EC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988" y="4321816"/>
              <a:ext cx="5474466" cy="2157243"/>
            </a:xfrm>
            <a:prstGeom prst="rect">
              <a:avLst/>
            </a:prstGeom>
          </p:spPr>
        </p:pic>
        <p:pic>
          <p:nvPicPr>
            <p:cNvPr id="8" name="Picture 7" descr="A white surface with black dots&#10;&#10;Description automatically generated with medium confidence">
              <a:extLst>
                <a:ext uri="{FF2B5EF4-FFF2-40B4-BE49-F238E27FC236}">
                  <a16:creationId xmlns:a16="http://schemas.microsoft.com/office/drawing/2014/main" id="{A9A33007-1FFF-7F98-EE3C-14C64412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201" y="4498708"/>
              <a:ext cx="2676028" cy="304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80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C5371-6931-D8BB-9362-C8C330D7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4024-9F8E-8830-7188-8024DCBE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At Seattle 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36A7-962D-47BF-B6AF-BD090C16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17" y="2145483"/>
            <a:ext cx="5981278" cy="369055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Continued collaborations with </a:t>
            </a:r>
            <a:r>
              <a:rPr lang="en-US" sz="2400" dirty="0" err="1">
                <a:latin typeface="Fira Sans" panose="020B0503050000020004" pitchFamily="34" charset="0"/>
                <a:ea typeface="Fira Sans" panose="020B0503050000020004" pitchFamily="34" charset="0"/>
              </a:rPr>
              <a:t>Sofar</a:t>
            </a:r>
            <a:endParaRPr lang="en-US" sz="24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e.g., inferring ocean rainfall from microphone audio using ML</a:t>
            </a:r>
            <a:b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b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b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</a:rPr>
              <a:t>Navy-funded research on ocean-atmospheric heat transfer</a:t>
            </a:r>
          </a:p>
          <a:p>
            <a:pPr lvl="1"/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Applications for weather &amp; climate forecasting</a:t>
            </a: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E3E54C54-221A-CC0A-0571-88372073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63" y="2352280"/>
            <a:ext cx="5676478" cy="1930624"/>
          </a:xfrm>
          <a:prstGeom prst="rect">
            <a:avLst/>
          </a:prstGeom>
        </p:spPr>
      </p:pic>
      <p:pic>
        <p:nvPicPr>
          <p:cNvPr id="1026" name="Picture 2" descr="Spotlight: Hayden Henderson Discusses Spotter Buoys | CIGLR">
            <a:extLst>
              <a:ext uri="{FF2B5EF4-FFF2-40B4-BE49-F238E27FC236}">
                <a16:creationId xmlns:a16="http://schemas.microsoft.com/office/drawing/2014/main" id="{C7AB84DA-0CF9-9CA3-37DF-F6B6F3525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8" y="998397"/>
            <a:ext cx="1891224" cy="13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0E92376C-859D-4599-E66A-7927FEA60D00}"/>
              </a:ext>
            </a:extLst>
          </p:cNvPr>
          <p:cNvSpPr/>
          <p:nvPr/>
        </p:nvSpPr>
        <p:spPr>
          <a:xfrm>
            <a:off x="8372818" y="176270"/>
            <a:ext cx="1322024" cy="694063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88DB68-80CE-1EBC-13EB-29404C2FB801}"/>
              </a:ext>
            </a:extLst>
          </p:cNvPr>
          <p:cNvSpPr/>
          <p:nvPr/>
        </p:nvSpPr>
        <p:spPr>
          <a:xfrm>
            <a:off x="8879596" y="826265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F69053-2F07-25A7-4D66-ABF5A76F3B17}"/>
              </a:ext>
            </a:extLst>
          </p:cNvPr>
          <p:cNvSpPr/>
          <p:nvPr/>
        </p:nvSpPr>
        <p:spPr>
          <a:xfrm>
            <a:off x="8965894" y="978665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A25904-83CD-7B42-D298-74DE06735624}"/>
              </a:ext>
            </a:extLst>
          </p:cNvPr>
          <p:cNvSpPr/>
          <p:nvPr/>
        </p:nvSpPr>
        <p:spPr>
          <a:xfrm>
            <a:off x="9118294" y="1131065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6463DF-BFAD-A474-7929-40DDCB337325}"/>
              </a:ext>
            </a:extLst>
          </p:cNvPr>
          <p:cNvSpPr/>
          <p:nvPr/>
        </p:nvSpPr>
        <p:spPr>
          <a:xfrm>
            <a:off x="8962219" y="1184313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25E994-1BDD-056C-4385-4C5ED2098B2E}"/>
              </a:ext>
            </a:extLst>
          </p:cNvPr>
          <p:cNvSpPr/>
          <p:nvPr/>
        </p:nvSpPr>
        <p:spPr>
          <a:xfrm>
            <a:off x="8762078" y="1050273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AA2FC4-DA91-19D5-8CE9-0FA18C983B61}"/>
              </a:ext>
            </a:extLst>
          </p:cNvPr>
          <p:cNvSpPr/>
          <p:nvPr/>
        </p:nvSpPr>
        <p:spPr>
          <a:xfrm>
            <a:off x="8817162" y="1259595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CBA67-2077-6800-EFC3-469DA9D202EB}"/>
              </a:ext>
            </a:extLst>
          </p:cNvPr>
          <p:cNvSpPr/>
          <p:nvPr/>
        </p:nvSpPr>
        <p:spPr>
          <a:xfrm>
            <a:off x="9026483" y="1369764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2724A5-5F57-49E9-9E02-61D7F40C13D8}"/>
              </a:ext>
            </a:extLst>
          </p:cNvPr>
          <p:cNvSpPr/>
          <p:nvPr/>
        </p:nvSpPr>
        <p:spPr>
          <a:xfrm>
            <a:off x="9031996" y="868495"/>
            <a:ext cx="77119" cy="128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3BD176F-F0B7-CB39-9A07-6628890C809C}"/>
              </a:ext>
            </a:extLst>
          </p:cNvPr>
          <p:cNvSpPr/>
          <p:nvPr/>
        </p:nvSpPr>
        <p:spPr>
          <a:xfrm>
            <a:off x="6555131" y="5103315"/>
            <a:ext cx="4942703" cy="704412"/>
          </a:xfrm>
          <a:custGeom>
            <a:avLst/>
            <a:gdLst>
              <a:gd name="connsiteX0" fmla="*/ 0 w 4942703"/>
              <a:gd name="connsiteY0" fmla="*/ 667342 h 704412"/>
              <a:gd name="connsiteX1" fmla="*/ 469557 w 4942703"/>
              <a:gd name="connsiteY1" fmla="*/ 49504 h 704412"/>
              <a:gd name="connsiteX2" fmla="*/ 1445741 w 4942703"/>
              <a:gd name="connsiteY2" fmla="*/ 580844 h 704412"/>
              <a:gd name="connsiteX3" fmla="*/ 2248930 w 4942703"/>
              <a:gd name="connsiteY3" fmla="*/ 86574 h 704412"/>
              <a:gd name="connsiteX4" fmla="*/ 3249827 w 4942703"/>
              <a:gd name="connsiteY4" fmla="*/ 654985 h 704412"/>
              <a:gd name="connsiteX5" fmla="*/ 3966519 w 4942703"/>
              <a:gd name="connsiteY5" fmla="*/ 77 h 704412"/>
              <a:gd name="connsiteX6" fmla="*/ 4942703 w 4942703"/>
              <a:gd name="connsiteY6" fmla="*/ 704412 h 7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2703" h="704412">
                <a:moveTo>
                  <a:pt x="0" y="667342"/>
                </a:moveTo>
                <a:cubicBezTo>
                  <a:pt x="114300" y="365631"/>
                  <a:pt x="228600" y="63920"/>
                  <a:pt x="469557" y="49504"/>
                </a:cubicBezTo>
                <a:cubicBezTo>
                  <a:pt x="710514" y="35088"/>
                  <a:pt x="1149179" y="574666"/>
                  <a:pt x="1445741" y="580844"/>
                </a:cubicBezTo>
                <a:cubicBezTo>
                  <a:pt x="1742303" y="587022"/>
                  <a:pt x="1948249" y="74217"/>
                  <a:pt x="2248930" y="86574"/>
                </a:cubicBezTo>
                <a:cubicBezTo>
                  <a:pt x="2549611" y="98931"/>
                  <a:pt x="2963562" y="669401"/>
                  <a:pt x="3249827" y="654985"/>
                </a:cubicBezTo>
                <a:cubicBezTo>
                  <a:pt x="3536092" y="640569"/>
                  <a:pt x="3684373" y="-8161"/>
                  <a:pt x="3966519" y="77"/>
                </a:cubicBezTo>
                <a:cubicBezTo>
                  <a:pt x="4248665" y="8315"/>
                  <a:pt x="4595684" y="356363"/>
                  <a:pt x="4942703" y="70441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highlight>
                <a:srgbClr val="0000FF"/>
              </a:highlight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DE7A0-4628-C8F5-64E8-6FED50708005}"/>
              </a:ext>
            </a:extLst>
          </p:cNvPr>
          <p:cNvCxnSpPr/>
          <p:nvPr/>
        </p:nvCxnSpPr>
        <p:spPr>
          <a:xfrm>
            <a:off x="7921128" y="5250304"/>
            <a:ext cx="0" cy="5857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1082705-3F72-D84E-5CD1-940018BBD222}"/>
              </a:ext>
            </a:extLst>
          </p:cNvPr>
          <p:cNvSpPr txBox="1"/>
          <p:nvPr/>
        </p:nvSpPr>
        <p:spPr>
          <a:xfrm>
            <a:off x="7125461" y="5865301"/>
            <a:ext cx="17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Colder over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90258-FCFF-9370-BC0E-1B5F4DCF4767}"/>
              </a:ext>
            </a:extLst>
          </p:cNvPr>
          <p:cNvSpPr txBox="1"/>
          <p:nvPr/>
        </p:nvSpPr>
        <p:spPr>
          <a:xfrm>
            <a:off x="7094359" y="4774829"/>
            <a:ext cx="190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Warmer over here</a:t>
            </a:r>
          </a:p>
        </p:txBody>
      </p:sp>
    </p:spTree>
    <p:extLst>
      <p:ext uri="{BB962C8B-B14F-4D97-AF65-F5344CB8AC3E}">
        <p14:creationId xmlns:p14="http://schemas.microsoft.com/office/powerpoint/2010/main" val="386155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01B5-5BFD-58C7-7960-FA863C85D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About You?</a:t>
            </a:r>
          </a:p>
        </p:txBody>
      </p:sp>
    </p:spTree>
    <p:extLst>
      <p:ext uri="{BB962C8B-B14F-4D97-AF65-F5344CB8AC3E}">
        <p14:creationId xmlns:p14="http://schemas.microsoft.com/office/powerpoint/2010/main" val="362442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8626136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This Class: Probability and Statistics for Sciences and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64B-0E42-36F8-4D9A-0FBEA4D0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8417010" cy="369055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Probability: Theory that helps us determine how likely it is that something happens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Statistics: Methods for collecting, analyzing, interpreting, and presenting data, often with the goal of making an </a:t>
            </a:r>
            <a:r>
              <a:rPr lang="en-US" i="1" dirty="0">
                <a:latin typeface="Fira Sans" panose="020B0503050000020004" pitchFamily="34" charset="0"/>
                <a:ea typeface="Fira Sans" panose="020B0503050000020004" pitchFamily="34" charset="0"/>
              </a:rPr>
              <a:t>inference 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about the subject of the data</a:t>
            </a:r>
          </a:p>
          <a:p>
            <a:pPr lvl="1"/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lvl="1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Sciences and Engineering: Useful stuff</a:t>
            </a:r>
          </a:p>
        </p:txBody>
      </p:sp>
    </p:spTree>
    <p:extLst>
      <p:ext uri="{BB962C8B-B14F-4D97-AF65-F5344CB8AC3E}">
        <p14:creationId xmlns:p14="http://schemas.microsoft.com/office/powerpoint/2010/main" val="32251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7119F8-16BE-9A98-E27A-8C546139C4FA}"/>
              </a:ext>
            </a:extLst>
          </p:cNvPr>
          <p:cNvSpPr/>
          <p:nvPr/>
        </p:nvSpPr>
        <p:spPr>
          <a:xfrm>
            <a:off x="8813886" y="5862491"/>
            <a:ext cx="2390232" cy="541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69565-248C-71FC-28A2-93D28060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274947"/>
            <a:ext cx="10205692" cy="16846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ira Sans" panose="020B0503050000020004" pitchFamily="34" charset="0"/>
                <a:ea typeface="Fira Sans" panose="020B0503050000020004" pitchFamily="34" charset="0"/>
              </a:rPr>
              <a:t>Useful application #1: Machine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0EC62D-8421-CF3D-B7B7-D38C3CDE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37" y="1825625"/>
            <a:ext cx="3307773" cy="6441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Three Pillars of 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376704-A0B2-CA8C-15B8-7613B602CA26}"/>
              </a:ext>
            </a:extLst>
          </p:cNvPr>
          <p:cNvSpPr/>
          <p:nvPr/>
        </p:nvSpPr>
        <p:spPr>
          <a:xfrm>
            <a:off x="3793245" y="3404714"/>
            <a:ext cx="1524043" cy="2597514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BB60D-1370-15AD-5DA3-84446E6E3577}"/>
              </a:ext>
            </a:extLst>
          </p:cNvPr>
          <p:cNvSpPr/>
          <p:nvPr/>
        </p:nvSpPr>
        <p:spPr>
          <a:xfrm>
            <a:off x="1337756" y="3871174"/>
            <a:ext cx="1531700" cy="211443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082F9-86F8-A0CF-4010-0203D5554B34}"/>
              </a:ext>
            </a:extLst>
          </p:cNvPr>
          <p:cNvSpPr/>
          <p:nvPr/>
        </p:nvSpPr>
        <p:spPr>
          <a:xfrm>
            <a:off x="6246799" y="3427009"/>
            <a:ext cx="1531699" cy="2614880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7C605-8548-292B-9BD8-385AF5C3DFA7}"/>
              </a:ext>
            </a:extLst>
          </p:cNvPr>
          <p:cNvSpPr txBox="1"/>
          <p:nvPr/>
        </p:nvSpPr>
        <p:spPr>
          <a:xfrm>
            <a:off x="3336044" y="6043236"/>
            <a:ext cx="24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Optimization</a:t>
            </a:r>
          </a:p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(Solution Methods)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18C3E-C015-AEB2-0CC4-D4047AEDBEF0}"/>
              </a:ext>
            </a:extLst>
          </p:cNvPr>
          <p:cNvSpPr txBox="1"/>
          <p:nvPr/>
        </p:nvSpPr>
        <p:spPr>
          <a:xfrm>
            <a:off x="841249" y="5996362"/>
            <a:ext cx="266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Probability &amp; Statistics (Problem Formulation)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84E34-B343-53A6-C864-AB7B34168F53}"/>
              </a:ext>
            </a:extLst>
          </p:cNvPr>
          <p:cNvSpPr txBox="1"/>
          <p:nvPr/>
        </p:nvSpPr>
        <p:spPr>
          <a:xfrm>
            <a:off x="6373386" y="6069726"/>
            <a:ext cx="223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ologna </a:t>
            </a:r>
            <a:r>
              <a:rPr lang="en-US" b="1" dirty="0">
                <a:latin typeface="Fira Sans" panose="020B0503050000020004" pitchFamily="34" charset="0"/>
                <a:ea typeface="Fira Sans" panose="020B0503050000020004" pitchFamily="34" charset="0"/>
              </a:rPr>
              <a:t>S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andwiches</a:t>
            </a:r>
          </a:p>
        </p:txBody>
      </p:sp>
      <p:pic>
        <p:nvPicPr>
          <p:cNvPr id="3074" name="Picture 2" descr="How Lunch Became a Pile of Bologna - Eater">
            <a:extLst>
              <a:ext uri="{FF2B5EF4-FFF2-40B4-BE49-F238E27FC236}">
                <a16:creationId xmlns:a16="http://schemas.microsoft.com/office/drawing/2014/main" id="{0CCEC118-2B12-1895-34CF-716AC259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41" y="2888886"/>
            <a:ext cx="2134115" cy="12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adient Descent | CommonLounge Archive">
            <a:extLst>
              <a:ext uri="{FF2B5EF4-FFF2-40B4-BE49-F238E27FC236}">
                <a16:creationId xmlns:a16="http://schemas.microsoft.com/office/drawing/2014/main" id="{847F1D50-0955-4488-CB89-DB171858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7"/>
          <a:stretch/>
        </p:blipFill>
        <p:spPr bwMode="auto">
          <a:xfrm>
            <a:off x="3559368" y="2469730"/>
            <a:ext cx="2085015" cy="155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graph paper with yellow text&#10;&#10;Description automatically generated">
            <a:extLst>
              <a:ext uri="{FF2B5EF4-FFF2-40B4-BE49-F238E27FC236}">
                <a16:creationId xmlns:a16="http://schemas.microsoft.com/office/drawing/2014/main" id="{8F18AE3D-EC22-DBF9-590B-66187D1BD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18" y="2832600"/>
            <a:ext cx="2177971" cy="118368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10B640-45F6-6A13-0755-A0B20AC26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8892" r="25141" b="13434"/>
          <a:stretch/>
        </p:blipFill>
        <p:spPr bwMode="auto">
          <a:xfrm>
            <a:off x="9123203" y="1794447"/>
            <a:ext cx="1859730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314343-9B67-4AB0-62BD-45F972822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932" y="4204017"/>
            <a:ext cx="2043842" cy="17807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D6B699-5C1A-661B-5871-DC7E5BD4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822" y="5905268"/>
            <a:ext cx="1625600" cy="5207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A8D728-67E4-AAAD-BF33-802BA29DBA5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44383" y="6392891"/>
            <a:ext cx="729003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0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261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Fira Sans</vt:lpstr>
      <vt:lpstr>Office Theme</vt:lpstr>
      <vt:lpstr>MATH 2310</vt:lpstr>
      <vt:lpstr>Agenda</vt:lpstr>
      <vt:lpstr>About Me</vt:lpstr>
      <vt:lpstr>Environmental engineer by training</vt:lpstr>
      <vt:lpstr>Data scientist &amp; software engineer more recently</vt:lpstr>
      <vt:lpstr>At Seattle U</vt:lpstr>
      <vt:lpstr>About You?</vt:lpstr>
      <vt:lpstr>This Class: Probability and Statistics for Sciences and Engineering</vt:lpstr>
      <vt:lpstr>Useful application #1: Machine Learning</vt:lpstr>
      <vt:lpstr>Useful application #2: Finance</vt:lpstr>
      <vt:lpstr>Useful application #3: Software Engineering</vt:lpstr>
      <vt:lpstr>Syllabus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Galen Egan</dc:creator>
  <cp:lastModifiedBy>Galen Egan</cp:lastModifiedBy>
  <cp:revision>32</cp:revision>
  <dcterms:created xsi:type="dcterms:W3CDTF">2023-12-11T22:45:14Z</dcterms:created>
  <dcterms:modified xsi:type="dcterms:W3CDTF">2024-03-25T16:06:08Z</dcterms:modified>
</cp:coreProperties>
</file>